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Comparison of community detection algorithms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fast_greedy</a:t>
            </a:r>
          </a:p>
          <a:p>
            <a:pPr>
              <a:defRPr sz="2000">
                <a:latin typeface="Helvetica"/>
              </a:defRPr>
            </a:pPr>
            <a:r>
              <a:t>Modulariity = 0.52</a:t>
            </a:r>
          </a:p>
        </p:txBody>
      </p:sp>
      <p:pic>
        <p:nvPicPr>
          <p:cNvPr id="4" name="Picture 3" descr="V313.network.fz.fast_gree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0240"/>
            <a:ext cx="3657600" cy="2743200"/>
          </a:xfrm>
          <a:prstGeom prst="rect">
            <a:avLst/>
          </a:prstGeom>
        </p:spPr>
      </p:pic>
      <p:pic>
        <p:nvPicPr>
          <p:cNvPr id="5" name="Picture 4" descr="V315.edge.satisfaction.heatmap.fz.fast_gree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0240"/>
            <a:ext cx="2286000" cy="2286000"/>
          </a:xfrm>
          <a:prstGeom prst="rect">
            <a:avLst/>
          </a:prstGeom>
        </p:spPr>
      </p:pic>
      <p:pic>
        <p:nvPicPr>
          <p:cNvPr id="6" name="Picture 5" descr="V313.community.breakdown.fz.fast_gree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097280"/>
            <a:ext cx="1536192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infomap</a:t>
            </a:r>
          </a:p>
          <a:p>
            <a:pPr>
              <a:defRPr sz="2000">
                <a:latin typeface="Helvetica"/>
              </a:defRPr>
            </a:pPr>
            <a:r>
              <a:t>Modulariity = 0.51</a:t>
            </a:r>
          </a:p>
        </p:txBody>
      </p:sp>
      <p:pic>
        <p:nvPicPr>
          <p:cNvPr id="8" name="Picture 7" descr="V313.network.fz.infoma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920240"/>
            <a:ext cx="3657600" cy="2743200"/>
          </a:xfrm>
          <a:prstGeom prst="rect">
            <a:avLst/>
          </a:prstGeom>
        </p:spPr>
      </p:pic>
      <p:pic>
        <p:nvPicPr>
          <p:cNvPr id="9" name="Picture 8" descr="V315.edge.satisfaction.heatmap.fz.infoma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0" y="1920240"/>
            <a:ext cx="2286000" cy="2286000"/>
          </a:xfrm>
          <a:prstGeom prst="rect">
            <a:avLst/>
          </a:prstGeom>
        </p:spPr>
      </p:pic>
      <p:pic>
        <p:nvPicPr>
          <p:cNvPr id="10" name="Picture 9" descr="V313.community.breakdown.fz.infoma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400" y="1097280"/>
            <a:ext cx="1536192" cy="109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label_prop</a:t>
            </a:r>
          </a:p>
          <a:p>
            <a:pPr>
              <a:defRPr sz="2000">
                <a:latin typeface="Helvetica"/>
              </a:defRPr>
            </a:pPr>
            <a:r>
              <a:t>Modulariity = 0.49</a:t>
            </a:r>
          </a:p>
        </p:txBody>
      </p:sp>
      <p:pic>
        <p:nvPicPr>
          <p:cNvPr id="12" name="Picture 11" descr="V313.network.fz.label_pro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120640"/>
            <a:ext cx="3657600" cy="2743200"/>
          </a:xfrm>
          <a:prstGeom prst="rect">
            <a:avLst/>
          </a:prstGeom>
        </p:spPr>
      </p:pic>
      <p:pic>
        <p:nvPicPr>
          <p:cNvPr id="13" name="Picture 12" descr="V315.edge.satisfaction.heatmap.fz.label_pro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120640"/>
            <a:ext cx="2286000" cy="2286000"/>
          </a:xfrm>
          <a:prstGeom prst="rect">
            <a:avLst/>
          </a:prstGeom>
        </p:spPr>
      </p:pic>
      <p:pic>
        <p:nvPicPr>
          <p:cNvPr id="14" name="Picture 13" descr="V313.community.breakdown.fz.label_pro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4297680"/>
            <a:ext cx="1536192" cy="1097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leading_eigen</a:t>
            </a:r>
          </a:p>
          <a:p>
            <a:pPr>
              <a:defRPr sz="2000">
                <a:latin typeface="Helvetica"/>
              </a:defRPr>
            </a:pPr>
            <a:r>
              <a:t>Modulariity = 0.50</a:t>
            </a:r>
          </a:p>
        </p:txBody>
      </p:sp>
      <p:pic>
        <p:nvPicPr>
          <p:cNvPr id="16" name="Picture 15" descr="V313.network.fz.leading_eige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5120640"/>
            <a:ext cx="3657600" cy="2743200"/>
          </a:xfrm>
          <a:prstGeom prst="rect">
            <a:avLst/>
          </a:prstGeom>
        </p:spPr>
      </p:pic>
      <p:pic>
        <p:nvPicPr>
          <p:cNvPr id="17" name="Picture 16" descr="V315.edge.satisfaction.heatmap.fz.leading_eige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0" y="5120640"/>
            <a:ext cx="2286000" cy="2286000"/>
          </a:xfrm>
          <a:prstGeom prst="rect">
            <a:avLst/>
          </a:prstGeom>
        </p:spPr>
      </p:pic>
      <p:pic>
        <p:nvPicPr>
          <p:cNvPr id="18" name="Picture 17" descr="V313.community.breakdown.fz.leading_eig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0" y="4297680"/>
            <a:ext cx="1536192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Comparison of community detection algorithms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leiden</a:t>
            </a:r>
          </a:p>
          <a:p>
            <a:pPr>
              <a:defRPr sz="2000">
                <a:latin typeface="Helvetica"/>
              </a:defRPr>
            </a:pPr>
            <a:r>
              <a:t>Modulariity = 0.55</a:t>
            </a:r>
          </a:p>
        </p:txBody>
      </p:sp>
      <p:pic>
        <p:nvPicPr>
          <p:cNvPr id="4" name="Picture 3" descr="V313.network.fz.leid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0240"/>
            <a:ext cx="3657600" cy="2743200"/>
          </a:xfrm>
          <a:prstGeom prst="rect">
            <a:avLst/>
          </a:prstGeom>
        </p:spPr>
      </p:pic>
      <p:pic>
        <p:nvPicPr>
          <p:cNvPr id="5" name="Picture 4" descr="V315.edge.satisfaction.heatmap.fz.leid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0240"/>
            <a:ext cx="2286000" cy="2286000"/>
          </a:xfrm>
          <a:prstGeom prst="rect">
            <a:avLst/>
          </a:prstGeom>
        </p:spPr>
      </p:pic>
      <p:pic>
        <p:nvPicPr>
          <p:cNvPr id="6" name="Picture 5" descr="V313.community.breakdown.fz.leid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097280"/>
            <a:ext cx="1536192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louvain</a:t>
            </a:r>
          </a:p>
          <a:p>
            <a:pPr>
              <a:defRPr sz="2000">
                <a:latin typeface="Helvetica"/>
              </a:defRPr>
            </a:pPr>
            <a:r>
              <a:t>Modulariity = 0.50</a:t>
            </a:r>
          </a:p>
        </p:txBody>
      </p:sp>
      <p:pic>
        <p:nvPicPr>
          <p:cNvPr id="8" name="Picture 7" descr="V313.network.fz.louv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920240"/>
            <a:ext cx="3657600" cy="2743200"/>
          </a:xfrm>
          <a:prstGeom prst="rect">
            <a:avLst/>
          </a:prstGeom>
        </p:spPr>
      </p:pic>
      <p:pic>
        <p:nvPicPr>
          <p:cNvPr id="9" name="Picture 8" descr="V315.edge.satisfaction.heatmap.fz.louv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0" y="1920240"/>
            <a:ext cx="2286000" cy="2286000"/>
          </a:xfrm>
          <a:prstGeom prst="rect">
            <a:avLst/>
          </a:prstGeom>
        </p:spPr>
      </p:pic>
      <p:pic>
        <p:nvPicPr>
          <p:cNvPr id="10" name="Picture 9" descr="V313.community.breakdown.fz.louva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400" y="1097280"/>
            <a:ext cx="1536192" cy="109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spinglass</a:t>
            </a:r>
          </a:p>
          <a:p>
            <a:pPr>
              <a:defRPr sz="2000">
                <a:latin typeface="Helvetica"/>
              </a:defRPr>
            </a:pPr>
            <a:r>
              <a:t>Modulariity = 0.55</a:t>
            </a:r>
          </a:p>
        </p:txBody>
      </p:sp>
      <p:pic>
        <p:nvPicPr>
          <p:cNvPr id="12" name="Picture 11" descr="V313.network.fz.spinglas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120640"/>
            <a:ext cx="3657600" cy="2743200"/>
          </a:xfrm>
          <a:prstGeom prst="rect">
            <a:avLst/>
          </a:prstGeom>
        </p:spPr>
      </p:pic>
      <p:pic>
        <p:nvPicPr>
          <p:cNvPr id="13" name="Picture 12" descr="V315.edge.satisfaction.heatmap.fz.spinglas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120640"/>
            <a:ext cx="2286000" cy="2286000"/>
          </a:xfrm>
          <a:prstGeom prst="rect">
            <a:avLst/>
          </a:prstGeom>
        </p:spPr>
      </p:pic>
      <p:pic>
        <p:nvPicPr>
          <p:cNvPr id="14" name="Picture 13" descr="V313.community.breakdown.fz.spinglas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4297680"/>
            <a:ext cx="1536192" cy="1097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walktrap</a:t>
            </a:r>
          </a:p>
          <a:p>
            <a:pPr>
              <a:defRPr sz="2000">
                <a:latin typeface="Helvetica"/>
              </a:defRPr>
            </a:pPr>
            <a:r>
              <a:t>Modulariity = 0.52</a:t>
            </a:r>
          </a:p>
        </p:txBody>
      </p:sp>
      <p:pic>
        <p:nvPicPr>
          <p:cNvPr id="16" name="Picture 15" descr="V313.network.fz.walktra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5120640"/>
            <a:ext cx="3657600" cy="2743200"/>
          </a:xfrm>
          <a:prstGeom prst="rect">
            <a:avLst/>
          </a:prstGeom>
        </p:spPr>
      </p:pic>
      <p:pic>
        <p:nvPicPr>
          <p:cNvPr id="17" name="Picture 16" descr="V315.edge.satisfaction.heatmap.fz.walktra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0" y="5120640"/>
            <a:ext cx="2286000" cy="2286000"/>
          </a:xfrm>
          <a:prstGeom prst="rect">
            <a:avLst/>
          </a:prstGeom>
        </p:spPr>
      </p:pic>
      <p:pic>
        <p:nvPicPr>
          <p:cNvPr id="18" name="Picture 17" descr="V313.community.breakdown.fz.walktra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0" y="4297680"/>
            <a:ext cx="1536192" cy="1097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