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</p:sldIdLst>
  <p:sldSz cx="14630400" cy="82296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9144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>
                <a:latin typeface="Helvetica"/>
              </a:defRPr>
            </a:pPr>
            <a:r>
              <a:t>Comparison of community detection algorithms</a:t>
            </a:r>
          </a:p>
          <a:p>
            <a:pPr>
              <a:defRPr sz="2400">
                <a:latin typeface="Helvetica"/>
              </a:defRPr>
            </a:pPr>
            <a:r>
              <a:t>full - open. - thinned200. - frq20 - fz_nz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fast_greedy</a:t>
            </a:r>
          </a:p>
          <a:p>
            <a:pPr>
              <a:defRPr sz="2000">
                <a:latin typeface="Helvetica"/>
              </a:defRPr>
            </a:pPr>
            <a:r>
              <a:t>Modulariity = 0.54</a:t>
            </a:r>
          </a:p>
        </p:txBody>
      </p:sp>
      <p:pic>
        <p:nvPicPr>
          <p:cNvPr id="4" name="Picture 3" descr="V313.network.fz_nz.fast_greed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20240"/>
            <a:ext cx="3657600" cy="2743200"/>
          </a:xfrm>
          <a:prstGeom prst="rect">
            <a:avLst/>
          </a:prstGeom>
        </p:spPr>
      </p:pic>
      <p:pic>
        <p:nvPicPr>
          <p:cNvPr id="5" name="Picture 4" descr="V315.edge.satisfaction.heatmap.fz_nz.fast_greed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20240"/>
            <a:ext cx="2288311" cy="2286000"/>
          </a:xfrm>
          <a:prstGeom prst="rect">
            <a:avLst/>
          </a:prstGeom>
        </p:spPr>
      </p:pic>
      <p:pic>
        <p:nvPicPr>
          <p:cNvPr id="6" name="Picture 5" descr="V313.community.breakdown.fz_nz.fast_greed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097280"/>
            <a:ext cx="1536192" cy="1097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5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infomap</a:t>
            </a:r>
          </a:p>
          <a:p>
            <a:pPr>
              <a:defRPr sz="2000">
                <a:latin typeface="Helvetica"/>
              </a:defRPr>
            </a:pPr>
            <a:r>
              <a:t>Modulariity = 0.51</a:t>
            </a:r>
          </a:p>
        </p:txBody>
      </p:sp>
      <p:pic>
        <p:nvPicPr>
          <p:cNvPr id="8" name="Picture 7" descr="V313.network.fz_nz.infoma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1920240"/>
            <a:ext cx="3657600" cy="2743200"/>
          </a:xfrm>
          <a:prstGeom prst="rect">
            <a:avLst/>
          </a:prstGeom>
        </p:spPr>
      </p:pic>
      <p:pic>
        <p:nvPicPr>
          <p:cNvPr id="9" name="Picture 8" descr="V315.edge.satisfaction.heatmap.fz_nz.infomap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0" y="1920240"/>
            <a:ext cx="2288311" cy="2286000"/>
          </a:xfrm>
          <a:prstGeom prst="rect">
            <a:avLst/>
          </a:prstGeom>
        </p:spPr>
      </p:pic>
      <p:pic>
        <p:nvPicPr>
          <p:cNvPr id="10" name="Picture 9" descr="V313.community.breakdown.fz_nz.infoma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44400" y="1097280"/>
            <a:ext cx="1536192" cy="10972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label_prop</a:t>
            </a:r>
          </a:p>
          <a:p>
            <a:pPr>
              <a:defRPr sz="2000">
                <a:latin typeface="Helvetica"/>
              </a:defRPr>
            </a:pPr>
            <a:r>
              <a:t>Modulariity = 0.46</a:t>
            </a:r>
          </a:p>
        </p:txBody>
      </p:sp>
      <p:pic>
        <p:nvPicPr>
          <p:cNvPr id="12" name="Picture 11" descr="V313.network.fz_nz.label_prop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5120640"/>
            <a:ext cx="3657600" cy="2743200"/>
          </a:xfrm>
          <a:prstGeom prst="rect">
            <a:avLst/>
          </a:prstGeom>
        </p:spPr>
      </p:pic>
      <p:pic>
        <p:nvPicPr>
          <p:cNvPr id="13" name="Picture 12" descr="V315.edge.satisfaction.heatmap.fz_nz.label_pro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5120640"/>
            <a:ext cx="2288311" cy="2286000"/>
          </a:xfrm>
          <a:prstGeom prst="rect">
            <a:avLst/>
          </a:prstGeom>
        </p:spPr>
      </p:pic>
      <p:pic>
        <p:nvPicPr>
          <p:cNvPr id="14" name="Picture 13" descr="V313.community.breakdown.fz_nz.label_pro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6400" y="4297680"/>
            <a:ext cx="1536192" cy="10972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15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leading_eigen</a:t>
            </a:r>
          </a:p>
          <a:p>
            <a:pPr>
              <a:defRPr sz="2000">
                <a:latin typeface="Helvetica"/>
              </a:defRPr>
            </a:pPr>
            <a:r>
              <a:t>Modulariity = 0.50</a:t>
            </a:r>
          </a:p>
        </p:txBody>
      </p:sp>
      <p:pic>
        <p:nvPicPr>
          <p:cNvPr id="16" name="Picture 15" descr="V313.network.fz_nz.leading_eigen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5200" y="5120640"/>
            <a:ext cx="3657600" cy="2743200"/>
          </a:xfrm>
          <a:prstGeom prst="rect">
            <a:avLst/>
          </a:prstGeom>
        </p:spPr>
      </p:pic>
      <p:pic>
        <p:nvPicPr>
          <p:cNvPr id="17" name="Picture 16" descr="V315.edge.satisfaction.heatmap.fz_nz.leading_eigen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30000" y="5120640"/>
            <a:ext cx="2288311" cy="2286000"/>
          </a:xfrm>
          <a:prstGeom prst="rect">
            <a:avLst/>
          </a:prstGeom>
        </p:spPr>
      </p:pic>
      <p:pic>
        <p:nvPicPr>
          <p:cNvPr id="18" name="Picture 17" descr="V313.community.breakdown.fz_nz.leading_eigen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0" y="4297680"/>
            <a:ext cx="1536192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9144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>
                <a:latin typeface="Helvetica"/>
              </a:defRPr>
            </a:pPr>
            <a:r>
              <a:t>Comparison of community detection algorithms</a:t>
            </a:r>
          </a:p>
          <a:p>
            <a:pPr>
              <a:defRPr sz="2400">
                <a:latin typeface="Helvetica"/>
              </a:defRPr>
            </a:pPr>
            <a:r>
              <a:t>full - open. - thinned200. - frq20 - fz_nz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leiden</a:t>
            </a:r>
          </a:p>
          <a:p>
            <a:pPr>
              <a:defRPr sz="2000">
                <a:latin typeface="Helvetica"/>
              </a:defRPr>
            </a:pPr>
            <a:r>
              <a:t>Modulariity = 0.57</a:t>
            </a:r>
          </a:p>
        </p:txBody>
      </p:sp>
      <p:pic>
        <p:nvPicPr>
          <p:cNvPr id="4" name="Picture 3" descr="V313.network.fz_nz.leid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20240"/>
            <a:ext cx="3657600" cy="2743200"/>
          </a:xfrm>
          <a:prstGeom prst="rect">
            <a:avLst/>
          </a:prstGeom>
        </p:spPr>
      </p:pic>
      <p:pic>
        <p:nvPicPr>
          <p:cNvPr id="5" name="Picture 4" descr="V315.edge.satisfaction.heatmap.fz_nz.leid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20240"/>
            <a:ext cx="2288311" cy="2286000"/>
          </a:xfrm>
          <a:prstGeom prst="rect">
            <a:avLst/>
          </a:prstGeom>
        </p:spPr>
      </p:pic>
      <p:pic>
        <p:nvPicPr>
          <p:cNvPr id="6" name="Picture 5" descr="V313.community.breakdown.fz_nz.leid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097280"/>
            <a:ext cx="1536192" cy="1097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5200" y="10972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louvain</a:t>
            </a:r>
          </a:p>
          <a:p>
            <a:pPr>
              <a:defRPr sz="2000">
                <a:latin typeface="Helvetica"/>
              </a:defRPr>
            </a:pPr>
            <a:r>
              <a:t>Modulariity = 0.54</a:t>
            </a:r>
          </a:p>
        </p:txBody>
      </p:sp>
      <p:pic>
        <p:nvPicPr>
          <p:cNvPr id="8" name="Picture 7" descr="V313.network.fz_nz.louv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1920240"/>
            <a:ext cx="3657600" cy="2743200"/>
          </a:xfrm>
          <a:prstGeom prst="rect">
            <a:avLst/>
          </a:prstGeom>
        </p:spPr>
      </p:pic>
      <p:pic>
        <p:nvPicPr>
          <p:cNvPr id="9" name="Picture 8" descr="V315.edge.satisfaction.heatmap.fz_nz.louvai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0" y="1920240"/>
            <a:ext cx="2288311" cy="2286000"/>
          </a:xfrm>
          <a:prstGeom prst="rect">
            <a:avLst/>
          </a:prstGeom>
        </p:spPr>
      </p:pic>
      <p:pic>
        <p:nvPicPr>
          <p:cNvPr id="10" name="Picture 9" descr="V313.community.breakdown.fz_nz.louvai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44400" y="1097280"/>
            <a:ext cx="1536192" cy="10972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spinglass</a:t>
            </a:r>
          </a:p>
          <a:p>
            <a:pPr>
              <a:defRPr sz="2000">
                <a:latin typeface="Helvetica"/>
              </a:defRPr>
            </a:pPr>
            <a:r>
              <a:t>Modulariity = 0.57</a:t>
            </a:r>
          </a:p>
        </p:txBody>
      </p:sp>
      <p:pic>
        <p:nvPicPr>
          <p:cNvPr id="12" name="Picture 11" descr="V313.network.fz_nz.spinglas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5120640"/>
            <a:ext cx="3657600" cy="2743200"/>
          </a:xfrm>
          <a:prstGeom prst="rect">
            <a:avLst/>
          </a:prstGeom>
        </p:spPr>
      </p:pic>
      <p:pic>
        <p:nvPicPr>
          <p:cNvPr id="13" name="Picture 12" descr="V315.edge.satisfaction.heatmap.fz_nz.spinglas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5120640"/>
            <a:ext cx="2288311" cy="2286000"/>
          </a:xfrm>
          <a:prstGeom prst="rect">
            <a:avLst/>
          </a:prstGeom>
        </p:spPr>
      </p:pic>
      <p:pic>
        <p:nvPicPr>
          <p:cNvPr id="14" name="Picture 13" descr="V313.community.breakdown.fz_nz.spinglas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6400" y="4297680"/>
            <a:ext cx="1536192" cy="10972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15200" y="4297680"/>
            <a:ext cx="914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latin typeface="Helvetica"/>
              </a:defRPr>
            </a:pPr>
            <a:r>
              <a:t>walktrap</a:t>
            </a:r>
          </a:p>
          <a:p>
            <a:pPr>
              <a:defRPr sz="2000">
                <a:latin typeface="Helvetica"/>
              </a:defRPr>
            </a:pPr>
            <a:r>
              <a:t>Modulariity = 0.50</a:t>
            </a:r>
          </a:p>
        </p:txBody>
      </p:sp>
      <p:pic>
        <p:nvPicPr>
          <p:cNvPr id="16" name="Picture 15" descr="V313.network.fz_nz.walktra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5200" y="5120640"/>
            <a:ext cx="3657600" cy="2743200"/>
          </a:xfrm>
          <a:prstGeom prst="rect">
            <a:avLst/>
          </a:prstGeom>
        </p:spPr>
      </p:pic>
      <p:pic>
        <p:nvPicPr>
          <p:cNvPr id="17" name="Picture 16" descr="V315.edge.satisfaction.heatmap.fz_nz.walktra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30000" y="5120640"/>
            <a:ext cx="2288311" cy="2286000"/>
          </a:xfrm>
          <a:prstGeom prst="rect">
            <a:avLst/>
          </a:prstGeom>
        </p:spPr>
      </p:pic>
      <p:pic>
        <p:nvPicPr>
          <p:cNvPr id="18" name="Picture 17" descr="V313.community.breakdown.fz_nz.walktra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0" y="4297680"/>
            <a:ext cx="1536192" cy="1097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